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8"/>
  </p:notesMasterIdLst>
  <p:sldIdLst>
    <p:sldId id="318" r:id="rId2"/>
    <p:sldId id="319" r:id="rId3"/>
    <p:sldId id="320" r:id="rId4"/>
    <p:sldId id="308" r:id="rId5"/>
    <p:sldId id="294" r:id="rId6"/>
    <p:sldId id="321" r:id="rId7"/>
    <p:sldId id="327" r:id="rId8"/>
    <p:sldId id="322" r:id="rId9"/>
    <p:sldId id="323" r:id="rId10"/>
    <p:sldId id="312" r:id="rId11"/>
    <p:sldId id="325" r:id="rId12"/>
    <p:sldId id="313" r:id="rId13"/>
    <p:sldId id="324" r:id="rId14"/>
    <p:sldId id="326" r:id="rId15"/>
    <p:sldId id="307" r:id="rId16"/>
    <p:sldId id="310" r:id="rId17"/>
    <p:sldId id="311" r:id="rId18"/>
    <p:sldId id="315" r:id="rId19"/>
    <p:sldId id="316" r:id="rId20"/>
    <p:sldId id="317" r:id="rId21"/>
    <p:sldId id="299" r:id="rId22"/>
    <p:sldId id="302" r:id="rId23"/>
    <p:sldId id="303" r:id="rId24"/>
    <p:sldId id="304" r:id="rId25"/>
    <p:sldId id="305" r:id="rId26"/>
    <p:sldId id="284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1E3A7-D5B1-4123-B86C-0E4F23EC81A1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872D6-507D-4565-8311-5A5797EB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72D6-507D-4565-8311-5A5797EB57F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896A0B-D752-4BCE-B391-4E6DB149A704}" type="datetimeFigureOut">
              <a:rPr lang="ar-SA" smtClean="0"/>
              <a:pPr/>
              <a:t>27/02/1439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5400" b="1" dirty="0" smtClean="0">
                <a:solidFill>
                  <a:srgbClr val="FF0000"/>
                </a:solidFill>
              </a:rPr>
              <a:t>فن الحوار و المقابله الطبيه التي محورها المريض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ar-IQ" dirty="0" smtClean="0"/>
          </a:p>
          <a:p>
            <a:pPr algn="ctr"/>
            <a:endParaRPr lang="ar-IQ" dirty="0" smtClean="0"/>
          </a:p>
          <a:p>
            <a:pPr algn="ctr"/>
            <a:endParaRPr lang="ar-IQ" dirty="0" smtClean="0"/>
          </a:p>
          <a:p>
            <a:pPr algn="ctr"/>
            <a:r>
              <a:rPr lang="ar-IQ" sz="4400" b="1" dirty="0" smtClean="0"/>
              <a:t>د ميسون شريف</a:t>
            </a:r>
            <a:endParaRPr lang="en-US" sz="4400" b="1" dirty="0" smtClean="0"/>
          </a:p>
          <a:p>
            <a:pPr algn="ctr"/>
            <a:endParaRPr lang="en-US" dirty="0" smtClean="0"/>
          </a:p>
          <a:p>
            <a:pPr algn="ct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المقابله الطبيه التي محورها المريض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b="1" dirty="0" smtClean="0"/>
              <a:t>ان دعوه المريض للتحدث عن الحاله المرضيه التي يعاني منها تؤدي ال الحصول على قصه بدلا من رد محدد . ( اذا ذكرت المعاناه الاولى هي ليست بالضروره المشكله الاساسيه قد تظهر في نهايه المقابله).لتفادي ذلك</a:t>
            </a:r>
          </a:p>
          <a:p>
            <a:pPr algn="r" rtl="1"/>
            <a:r>
              <a:rPr lang="ar-IQ" b="1" dirty="0" smtClean="0"/>
              <a:t>اتباع تقنيات الحوار الطبي وهي :-1- الدعوه ( المفتوحه )</a:t>
            </a:r>
          </a:p>
          <a:p>
            <a:pPr algn="r" rtl="1"/>
            <a:r>
              <a:rPr lang="ar-IQ" b="1" dirty="0" smtClean="0"/>
              <a:t>2- الانصات :- الانتظار,الاستجابه التشجيعيه ,المهارات غير اللفظيه,التقاط التلميحات اللفظيه و الغير لفظيه.</a:t>
            </a:r>
          </a:p>
          <a:p>
            <a:pPr algn="r" rtl="1"/>
            <a:r>
              <a:rPr lang="ar-IQ" b="1" dirty="0" smtClean="0"/>
              <a:t>التحري : عمليه التدقيق مع المريض واكتشاف مشاكل اخرى</a:t>
            </a:r>
            <a:endParaRPr lang="en-US" b="1" dirty="0" smtClean="0"/>
          </a:p>
          <a:p>
            <a:pPr algn="r" rtl="1"/>
            <a:r>
              <a:rPr lang="ar-IQ" b="1" dirty="0" smtClean="0"/>
              <a:t>3- التلخيص </a:t>
            </a:r>
            <a:endParaRPr lang="en-US" b="1" dirty="0" smtClean="0"/>
          </a:p>
          <a:p>
            <a:pPr algn="ctr" rtl="1"/>
            <a:r>
              <a:rPr lang="ar-IQ" b="1" dirty="0" smtClean="0">
                <a:solidFill>
                  <a:srgbClr val="FF0000"/>
                </a:solidFill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ILS </a:t>
            </a:r>
            <a:r>
              <a:rPr lang="en-US" sz="4000" b="1" dirty="0" err="1" smtClean="0">
                <a:solidFill>
                  <a:srgbClr val="FF0000"/>
                </a:solidFill>
              </a:rPr>
              <a:t>Techninque</a:t>
            </a:r>
            <a:r>
              <a:rPr lang="ar-IQ" sz="4000" b="1" dirty="0" smtClean="0">
                <a:solidFill>
                  <a:srgbClr val="FF0000"/>
                </a:solidFill>
              </a:rPr>
              <a:t>)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r" rtl="1"/>
            <a:endParaRPr lang="en-US" b="1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ان معظم الاطباء يدخلون هذه الدعوه المفتوحه ضمن مقابلاتهم الطبيه ولكن سرعان ما يتحولون الى الاسئله المغلقه</a:t>
            </a:r>
          </a:p>
          <a:p>
            <a:pPr algn="r" rtl="1"/>
            <a:endParaRPr lang="en-US" dirty="0" smtClean="0"/>
          </a:p>
          <a:p>
            <a:pPr algn="r" rtl="1"/>
            <a:r>
              <a:rPr lang="ar-IQ" b="1" dirty="0" smtClean="0"/>
              <a:t>اصحاب هذه النظريه يعتقدون ان يستمر الطبيب على توجيه الدعوات الى حد الذي يعجز المريض عنده عن تقديم مزيد من المعلومات يستطيع الطبيب الانتقال الى الاسئله المغلقه.</a:t>
            </a:r>
          </a:p>
          <a:p>
            <a:pPr algn="r"/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b="1" dirty="0" smtClean="0"/>
              <a:t>منتصف المقابله</a:t>
            </a:r>
            <a:endParaRPr lang="ar-IQ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pPr algn="ctr" rtl="1"/>
            <a:r>
              <a:rPr lang="ar-IQ" sz="4400" b="1" dirty="0" smtClean="0">
                <a:solidFill>
                  <a:srgbClr val="FF0000"/>
                </a:solidFill>
              </a:rPr>
              <a:t>جمع المعلومات</a:t>
            </a:r>
          </a:p>
          <a:p>
            <a:pPr algn="r" rtl="1"/>
            <a:r>
              <a:rPr lang="ar-IQ" sz="2800" b="1" dirty="0" smtClean="0"/>
              <a:t>الجزء الوسطىي من المقابله :يشمل التاريخ المرضي التقليدي (غير كافي), منظور المريض لمعاناه</a:t>
            </a:r>
          </a:p>
          <a:p>
            <a:pPr algn="r" rtl="1"/>
            <a:r>
              <a:rPr lang="ar-IQ" sz="2800" b="1" dirty="0" smtClean="0"/>
              <a:t>ان البحث المبكر عن الحقائق العلميه هو الذي يمنع الطبيب من الانصات ويمنعه من استقاء التاريخ الدقيق وتلميحات المريض حول مشكلاته وهواجسه وان محوريه المرض ستتحول الى محوريه الطبيب </a:t>
            </a:r>
            <a:r>
              <a:rPr lang="en-US" sz="2800" b="1" dirty="0" smtClean="0"/>
              <a:t>Doctor </a:t>
            </a:r>
            <a:r>
              <a:rPr lang="en-US" sz="2800" b="1" dirty="0" smtClean="0"/>
              <a:t>center</a:t>
            </a:r>
            <a:r>
              <a:rPr lang="ar-IQ" sz="2800" b="1" dirty="0" smtClean="0"/>
              <a:t>  </a:t>
            </a:r>
            <a:endParaRPr lang="ar-IQ" sz="2800" b="1" dirty="0" smtClean="0"/>
          </a:p>
          <a:p>
            <a:pPr algn="r" rtl="1"/>
            <a:endParaRPr lang="en-US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منتصف المقابله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IQ" sz="3200" b="1" dirty="0" smtClean="0"/>
              <a:t>التوضيح والتخطيط </a:t>
            </a:r>
          </a:p>
          <a:p>
            <a:pPr algn="r">
              <a:buNone/>
            </a:pPr>
            <a:r>
              <a:rPr lang="ar-IQ" sz="3200" b="1" dirty="0" smtClean="0"/>
              <a:t>تشمل :- التشخيص التفريقى  - الفرضيات ( المرض و المعاناه )</a:t>
            </a:r>
          </a:p>
          <a:p>
            <a:pPr algn="r">
              <a:buNone/>
            </a:pPr>
            <a:r>
              <a:rPr lang="ar-IQ" sz="3200" b="1" dirty="0" smtClean="0"/>
              <a:t>           خطه الطبيب في التدبير ( الفحوصات والمعالجه و البدائل)</a:t>
            </a:r>
          </a:p>
          <a:p>
            <a:pPr algn="r">
              <a:buNone/>
            </a:pPr>
            <a:r>
              <a:rPr lang="en-US" sz="3200" b="1" dirty="0" smtClean="0"/>
              <a:t>   </a:t>
            </a:r>
            <a:r>
              <a:rPr lang="ar-IQ" sz="3200" b="1" dirty="0" smtClean="0"/>
              <a:t>         توضيح بماذا اخبر المريض و خطه الاجراءات</a:t>
            </a:r>
            <a:endParaRPr lang="ar-IQ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اغلاق المقابله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3200" b="1" dirty="0" smtClean="0"/>
              <a:t>مهارات اغلاق المقابله </a:t>
            </a:r>
          </a:p>
          <a:p>
            <a:pPr algn="r"/>
            <a:r>
              <a:rPr lang="ar-IQ" sz="3200" b="1" dirty="0" smtClean="0"/>
              <a:t>- التلخيص النهائى :- لخص المقابله باختصار واشرح خطه العمل</a:t>
            </a:r>
          </a:p>
          <a:p>
            <a:pPr algn="r">
              <a:buFontTx/>
              <a:buChar char="-"/>
            </a:pPr>
            <a:r>
              <a:rPr lang="ar-IQ" sz="3200" b="1" dirty="0" smtClean="0"/>
              <a:t>التدقيق النهائى:- التحقق من موافق المريض وراحه للخطه واي تصحيح اسئله او مواضيع</a:t>
            </a:r>
          </a:p>
          <a:p>
            <a:pPr algn="r">
              <a:buFontTx/>
              <a:buChar char="-"/>
            </a:pPr>
            <a:r>
              <a:rPr lang="ar-IQ" sz="3200" b="1" dirty="0" smtClean="0"/>
              <a:t>- التخطيط المستقبلي : كيف ومتى يطلب المريض المساعده ,عقد مع</a:t>
            </a:r>
            <a:r>
              <a:rPr lang="ar-IQ" b="1" dirty="0" smtClean="0"/>
              <a:t> </a:t>
            </a:r>
            <a:r>
              <a:rPr lang="ar-IQ" sz="3200" b="1" dirty="0" smtClean="0"/>
              <a:t>المريض الخطوات اللاحقه</a:t>
            </a:r>
            <a:endParaRPr lang="ar-IQ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algn="r" rtl="1"/>
            <a:r>
              <a:rPr lang="ar-IQ" sz="5400" b="1" dirty="0" smtClean="0">
                <a:solidFill>
                  <a:srgbClr val="7030A0"/>
                </a:solidFill>
              </a:rPr>
              <a:t>مثال لمقابله طبيه :-</a:t>
            </a:r>
            <a:endParaRPr lang="en-US" sz="5400" b="1" dirty="0" smtClean="0">
              <a:solidFill>
                <a:srgbClr val="7030A0"/>
              </a:solidFill>
            </a:endParaRPr>
          </a:p>
          <a:p>
            <a:pPr rtl="1"/>
            <a:r>
              <a:rPr lang="ar-IQ" b="1" dirty="0" smtClean="0">
                <a:solidFill>
                  <a:srgbClr val="FF0000"/>
                </a:solidFill>
              </a:rPr>
              <a:t>السيد ابراهيم </a:t>
            </a:r>
            <a:r>
              <a:rPr lang="ar-IQ" b="1" dirty="0" smtClean="0"/>
              <a:t>...... زار العياده لاول مره ,يبدو مرهقا ,اهمل مظهره الخارجي.....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الطبيب: اهلا سيد ابراهيم, اظن انها الزياره الاولى للعياده؟</a:t>
            </a:r>
            <a:endParaRPr lang="en-US" b="1" dirty="0" smtClean="0"/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ابراهيم: </a:t>
            </a:r>
            <a:r>
              <a:rPr lang="ar-IQ" b="1" dirty="0" smtClean="0"/>
              <a:t>نعم دكتور.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 : ارجو ان تعرفني بنفسك قبل ان نتكلم بالطب , ممكن؟</a:t>
            </a:r>
            <a:endParaRPr lang="en-US" b="1" dirty="0" smtClean="0"/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 : </a:t>
            </a:r>
            <a:r>
              <a:rPr lang="ar-IQ" b="1" dirty="0" smtClean="0"/>
              <a:t>صار عمري 58 سنه متقاعد ولدي عائله كبيره.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 :يبدو ان الامور لم تجرمعك بصوره جيده </a:t>
            </a:r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 : </a:t>
            </a:r>
            <a:r>
              <a:rPr lang="ar-IQ" b="1" dirty="0" smtClean="0"/>
              <a:t>صحيح , اعتقد اني غير محظوظ بحياتي؟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 : اذن ماالذي دعاك لزيارتي؟</a:t>
            </a:r>
            <a:endParaRPr lang="en-US" b="1" dirty="0" smtClean="0"/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 : </a:t>
            </a:r>
            <a:r>
              <a:rPr lang="ar-IQ" b="1" dirty="0" smtClean="0"/>
              <a:t>بطني منتفخه  وعندي الم " يشير الى بطنه" صار لي اربعه اشهر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الطبيب: يشير برأسه علامه استمر.</a:t>
            </a:r>
            <a:endParaRPr lang="en-US" b="1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r" rtl="1"/>
            <a:r>
              <a:rPr lang="ar-IQ" dirty="0" smtClean="0">
                <a:solidFill>
                  <a:srgbClr val="FF0000"/>
                </a:solidFill>
              </a:rPr>
              <a:t>ابراهيم</a:t>
            </a:r>
            <a:r>
              <a:rPr lang="ar-IQ" b="1" dirty="0" smtClean="0">
                <a:solidFill>
                  <a:srgbClr val="FF0000"/>
                </a:solidFill>
              </a:rPr>
              <a:t>: </a:t>
            </a:r>
            <a:r>
              <a:rPr lang="ar-IQ" b="1" dirty="0" smtClean="0"/>
              <a:t>غالبا ما ياتي بعد الطعام ,تنتفخ بطني واتقيأ ,اخذت عده علاجات كثيره من الصيدلايات و ماتحسنت.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الطبيب: هل لديك معاناه اخرى ؟</a:t>
            </a:r>
            <a:endParaRPr lang="en-US" b="1" dirty="0" smtClean="0"/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 : </a:t>
            </a:r>
            <a:r>
              <a:rPr lang="ar-IQ" b="1" dirty="0" smtClean="0"/>
              <a:t>من عده سنوات عندي سكري و مرض قلب واخذ دائونيل و ايزورديل و اسبرين باستمرار.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 : اذن تشكو من انتفاخ البطن  منذ اربعه  اشهروسابقا لديك وسكري ومرض قلب هل عندك شي اخرتضيفه؟</a:t>
            </a:r>
            <a:endParaRPr lang="en-US" b="1" dirty="0" smtClean="0"/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 : </a:t>
            </a:r>
            <a:r>
              <a:rPr lang="ar-IQ" b="1" dirty="0" smtClean="0"/>
              <a:t>نعم ,شكرا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الطبيب: هل هذه المعاناه تفسر الهم الذي يبدو عليك ؟</a:t>
            </a:r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 : </a:t>
            </a:r>
            <a:r>
              <a:rPr lang="ar-IQ" b="1" dirty="0" smtClean="0"/>
              <a:t>لا دكتور هنالك مصيبه اكبر ,قبل سته اشهر و بسبب الطائفيه هجرت من بيتي,والان اشفل غرفتين صفيرتين في القريه واحن الى بيتي الكبير.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الطبيب: اسمح لى ياسيد ابراهيم ان اطرح عليك بعض الاسئله الطبيه و اسئله اخرى</a:t>
            </a:r>
            <a:endParaRPr lang="en-US" b="1" dirty="0" smtClean="0"/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 : </a:t>
            </a:r>
            <a:r>
              <a:rPr lang="ar-IQ" b="1" dirty="0" smtClean="0"/>
              <a:t>لا مانع ....كما تشاء 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 : هل تدخن ؟ نعم .تشرب كحول؟ لا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 : هل ايقظك الم المعده ليلا ؟ نعم </a:t>
            </a:r>
            <a:endParaRPr lang="en-US" b="1" dirty="0" smtClean="0"/>
          </a:p>
          <a:p>
            <a:pPr algn="r" rtl="1"/>
            <a:r>
              <a:rPr lang="ar-IQ" b="1" dirty="0" smtClean="0"/>
              <a:t>الطبيب : هل حدث وتقيأت بلون بني ؟لا</a:t>
            </a:r>
            <a:endParaRPr lang="en-US" b="1" dirty="0" smtClean="0"/>
          </a:p>
          <a:p>
            <a:pPr algn="r" rtl="1"/>
            <a:endParaRPr lang="en-US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600" b="1" dirty="0" smtClean="0"/>
              <a:t>التلخيص</a:t>
            </a:r>
            <a:endParaRPr lang="ar-IQ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867400"/>
          </a:xfrm>
        </p:spPr>
        <p:txBody>
          <a:bodyPr/>
          <a:lstStyle/>
          <a:p>
            <a:pPr algn="r" rtl="1"/>
            <a:r>
              <a:rPr lang="ar-IQ" b="1" dirty="0" smtClean="0"/>
              <a:t>الطبيب : اذا دعني الخص جميع المشكلات التي تعاني منها</a:t>
            </a:r>
            <a:endParaRPr lang="en-US" b="1" dirty="0" smtClean="0"/>
          </a:p>
          <a:p>
            <a:pPr algn="r" rtl="1"/>
            <a:r>
              <a:rPr lang="ar-IQ" b="1" dirty="0" smtClean="0"/>
              <a:t>1- التهجير والحاله النفسيه و الاجتماعيه المضطربه</a:t>
            </a:r>
            <a:endParaRPr lang="en-US" b="1" dirty="0" smtClean="0"/>
          </a:p>
          <a:p>
            <a:pPr algn="r" rtl="1"/>
            <a:r>
              <a:rPr lang="ar-IQ" b="1" dirty="0" smtClean="0"/>
              <a:t>2- اضطراب الهظم </a:t>
            </a:r>
            <a:endParaRPr lang="en-US" b="1" dirty="0" smtClean="0"/>
          </a:p>
          <a:p>
            <a:pPr algn="r" rtl="1"/>
            <a:r>
              <a:rPr lang="ar-IQ" b="1" dirty="0" smtClean="0"/>
              <a:t>3- داء السكري</a:t>
            </a:r>
            <a:endParaRPr lang="en-US" b="1" dirty="0" smtClean="0"/>
          </a:p>
          <a:p>
            <a:pPr algn="r" rtl="1"/>
            <a:r>
              <a:rPr lang="ar-IQ" b="1" dirty="0" smtClean="0"/>
              <a:t>4- مرض القلب </a:t>
            </a:r>
            <a:endParaRPr lang="en-US" b="1" dirty="0" smtClean="0"/>
          </a:p>
          <a:p>
            <a:pPr algn="r" rtl="1"/>
            <a:r>
              <a:rPr lang="ar-IQ" b="1" dirty="0" smtClean="0"/>
              <a:t>5- هل احطت بجميع المشكلات </a:t>
            </a:r>
            <a:endParaRPr lang="en-US" b="1" dirty="0" smtClean="0"/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ابراهيم : </a:t>
            </a:r>
            <a:r>
              <a:rPr lang="ar-IQ" b="1" dirty="0" smtClean="0"/>
              <a:t>نعم دكتور لم اتصور كل هذه المشاكلات مجتمعه عندي.</a:t>
            </a:r>
          </a:p>
          <a:p>
            <a:pPr algn="r" rtl="1"/>
            <a:endParaRPr lang="en-US" b="1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839200" cy="6096000"/>
          </a:xfrm>
        </p:spPr>
        <p:txBody>
          <a:bodyPr/>
          <a:lstStyle/>
          <a:p>
            <a:pPr algn="r"/>
            <a:endParaRPr lang="en-US" b="1" dirty="0" smtClean="0"/>
          </a:p>
          <a:p>
            <a:pPr algn="r"/>
            <a:r>
              <a:rPr lang="ar-IQ" sz="3200" b="1" dirty="0" smtClean="0">
                <a:solidFill>
                  <a:srgbClr val="FF0000"/>
                </a:solidFill>
              </a:rPr>
              <a:t>هل اسلوب أدع أنصت ولخص يكفي </a:t>
            </a:r>
            <a:r>
              <a:rPr lang="ar-IQ" sz="3200" dirty="0" smtClean="0">
                <a:solidFill>
                  <a:srgbClr val="FF0000"/>
                </a:solidFill>
              </a:rPr>
              <a:t>؟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algn="r"/>
            <a:r>
              <a:rPr lang="ar-IQ" sz="3200" b="1" dirty="0" smtClean="0"/>
              <a:t>هل بامكان هذه الطريقه ان تغني عن جميع اسئله؟ ربما ليس </a:t>
            </a:r>
          </a:p>
          <a:p>
            <a:pPr algn="r"/>
            <a:r>
              <a:rPr lang="ar-IQ" sz="3200" b="1" dirty="0" smtClean="0"/>
              <a:t>بعد الانتهاء من سرد روايته بعد ان تم الانصات اليه انصاتا مناسبا وفهمه فهما جيدا الا ان الطبيب قد يكون لديه مزيد من الاسئله يطرحها على المريض . </a:t>
            </a:r>
          </a:p>
          <a:p>
            <a:pPr algn="r"/>
            <a:r>
              <a:rPr lang="ar-IQ" sz="3200" b="1" dirty="0" smtClean="0"/>
              <a:t>ان ما يشبه </a:t>
            </a:r>
            <a:r>
              <a:rPr lang="ar-IQ" sz="3200" b="1" dirty="0" smtClean="0">
                <a:solidFill>
                  <a:srgbClr val="FF0000"/>
                </a:solidFill>
              </a:rPr>
              <a:t>الحل الوسط بين الطريقتين </a:t>
            </a:r>
            <a:r>
              <a:rPr lang="ar-IQ" sz="3200" b="1" dirty="0" smtClean="0"/>
              <a:t>سوف يساعد على دفع الامور بالاتجاه الصحيح وان يمازج بينهما الى ان يتمكن من الحصول على ردود ايجابيه تؤدي الى دعوه المريض مجددا لسرد قصته</a:t>
            </a:r>
            <a:endParaRPr lang="en-US" sz="3200" b="1" dirty="0" smtClean="0"/>
          </a:p>
          <a:p>
            <a:pPr algn="r"/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b="1" dirty="0" smtClean="0">
                <a:solidFill>
                  <a:srgbClr val="FF0000"/>
                </a:solidFill>
              </a:rPr>
              <a:t>ما المقدار الذي يجب الاكتفاء به من الدعوات والتلخيص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sz="3600" b="1" dirty="0" smtClean="0"/>
              <a:t>يقترح الباحثون ان مده الانصات الابتدائي لقصه المريض يجب ان لا يقل عن دقيقه في اقل تقدير.</a:t>
            </a:r>
          </a:p>
          <a:p>
            <a:pPr algn="r" rtl="1"/>
            <a:endParaRPr lang="en-US" sz="3600" b="1" dirty="0" smtClean="0"/>
          </a:p>
          <a:p>
            <a:pPr algn="r" rtl="1"/>
            <a:r>
              <a:rPr lang="ar-IQ" sz="3600" b="1" dirty="0" smtClean="0"/>
              <a:t>اثبت البحوث ان المقابله الطبيه التى امدها عشر دقائق يمكن ان تتضمن ما بين 5-6 دعوات  . بالاضافه الى التلخيص.</a:t>
            </a:r>
            <a:endParaRPr lang="en-US" sz="3600" b="1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algn="r" rtl="1"/>
            <a:r>
              <a:rPr lang="ar-IQ" sz="3200" b="1" dirty="0" smtClean="0"/>
              <a:t>الحوار الاجتماعي :- فن الحوار والمقابله يمكن ان يمثل قرأءه كتاب ,كل انسان نقابله بمثابه كتاب معقد وجديد </a:t>
            </a:r>
            <a:r>
              <a:rPr lang="ar-IQ" sz="3200" b="1" dirty="0" smtClean="0"/>
              <a:t>و </a:t>
            </a:r>
            <a:r>
              <a:rPr lang="ar-IQ" sz="3200" b="1" dirty="0" smtClean="0"/>
              <a:t>العالم كمكتبه </a:t>
            </a:r>
            <a:r>
              <a:rPr lang="ar-IQ" sz="3200" b="1" dirty="0" smtClean="0"/>
              <a:t>كبيره .من </a:t>
            </a:r>
            <a:r>
              <a:rPr lang="ar-IQ" sz="3200" b="1" dirty="0" smtClean="0"/>
              <a:t>المفضل البدء بقراءه العنوان او الصفحه الاولى  او ينتقل مبكرا الى فصل معين من فصول هذا الكتاب </a:t>
            </a:r>
          </a:p>
          <a:p>
            <a:pPr algn="r" rtl="1"/>
            <a:endParaRPr lang="ar-IQ" dirty="0" smtClean="0"/>
          </a:p>
          <a:p>
            <a:pPr algn="r" rtl="1"/>
            <a:r>
              <a:rPr lang="ar-IQ" dirty="0" smtClean="0"/>
              <a:t>,</a:t>
            </a:r>
            <a:r>
              <a:rPr lang="ar-IQ" sz="3200" b="1" dirty="0" smtClean="0"/>
              <a:t>يمكن اعتبار الحوار كرابط معدني دقيق كلما يتعمق الحوار يشتد هذا الرابط وتصبح صداقه وثيقه </a:t>
            </a:r>
            <a:r>
              <a:rPr lang="ar-IQ" sz="3200" b="1" dirty="0" smtClean="0">
                <a:solidFill>
                  <a:srgbClr val="FF0000"/>
                </a:solidFill>
              </a:rPr>
              <a:t>( قد تتعمق بالفصل الطبي وتلقي نظره سريعه على الفصول الاخرى للانسان وتدعى حينذاك الحوار الطبي او المقابله الطبيه )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ar-SA" sz="8000" b="1" dirty="0" smtClean="0"/>
              <a:t>شكرا لاصغائكم</a:t>
            </a:r>
            <a:endParaRPr lang="ar-IQ" sz="8000" b="1" dirty="0" smtClean="0"/>
          </a:p>
          <a:p>
            <a:pPr algn="ct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000" b="1" dirty="0" smtClean="0">
                <a:solidFill>
                  <a:srgbClr val="FF0000"/>
                </a:solidFill>
              </a:rPr>
              <a:t>الحرج اللغوي</a:t>
            </a:r>
            <a:endParaRPr lang="ar-IQ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algn="r"/>
            <a:r>
              <a:rPr lang="ar-IQ" b="1" dirty="0" smtClean="0"/>
              <a:t>اللغه روح المجتمع ووسيله تواصله و اداة التفكير وتنتهي الافكار الى الفاظ معبره عنه</a:t>
            </a:r>
          </a:p>
          <a:p>
            <a:pPr algn="r"/>
            <a:r>
              <a:rPr lang="ar-IQ" b="1" dirty="0" smtClean="0"/>
              <a:t>على الطبيب ان يفهم دلالات الفاظ المريض</a:t>
            </a:r>
          </a:p>
          <a:p>
            <a:pPr algn="r"/>
            <a:r>
              <a:rPr lang="ar-IQ" b="1" dirty="0" smtClean="0"/>
              <a:t>اضطراب التواصل تظهر مشكلات عويصه</a:t>
            </a:r>
          </a:p>
          <a:p>
            <a:pPr algn="r"/>
            <a:r>
              <a:rPr lang="ar-IQ" b="1" dirty="0" smtClean="0"/>
              <a:t>1- اختلاف الاطباء فيما بينهم في اختيار المفردات و العبارات</a:t>
            </a:r>
          </a:p>
          <a:p>
            <a:pPr algn="r"/>
            <a:r>
              <a:rPr lang="ar-IQ" b="1" dirty="0" smtClean="0"/>
              <a:t>2- افراط الطبيب في استعمال الفحوص الطبية المعقده.بدلا من المقابله الطبيه الصحيحه</a:t>
            </a:r>
          </a:p>
          <a:p>
            <a:pPr algn="r"/>
            <a:r>
              <a:rPr lang="ar-IQ" b="1" dirty="0" smtClean="0"/>
              <a:t>3- معاناه الطبيب عند تدوين القصه المرضيه و اختصارها</a:t>
            </a:r>
          </a:p>
          <a:p>
            <a:pPr algn="r"/>
            <a:r>
              <a:rPr lang="ar-IQ" b="1" dirty="0" smtClean="0"/>
              <a:t>4- لجوء الطبيب للاسهاب في ملخص اجهزة الجسم</a:t>
            </a:r>
          </a:p>
          <a:p>
            <a:pPr algn="r"/>
            <a:r>
              <a:rPr lang="ar-IQ" b="1" dirty="0" smtClean="0"/>
              <a:t>5- الاكثار في استعمال الادويه غير الضروريه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تقنيات الحوار الطبي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 smtClean="0"/>
              <a:t>1- الدعوه: تقنيه الاسئله</a:t>
            </a:r>
          </a:p>
          <a:p>
            <a:pPr algn="r"/>
            <a:endParaRPr lang="ar-IQ" b="1" dirty="0" smtClean="0"/>
          </a:p>
          <a:p>
            <a:pPr algn="r"/>
            <a:r>
              <a:rPr lang="ar-IQ" b="1" dirty="0" smtClean="0"/>
              <a:t>الاسئله المغلقه مثل </a:t>
            </a:r>
          </a:p>
          <a:p>
            <a:pPr algn="r"/>
            <a:r>
              <a:rPr lang="ar-IQ" b="1" dirty="0" smtClean="0"/>
              <a:t>- هل لديك الم ؟ نعم او لا</a:t>
            </a:r>
          </a:p>
          <a:p>
            <a:pPr algn="r"/>
            <a:r>
              <a:rPr lang="ar-IQ" b="1" dirty="0" smtClean="0"/>
              <a:t>- اين الالم ؟ هنا</a:t>
            </a:r>
          </a:p>
          <a:p>
            <a:pPr algn="r"/>
            <a:r>
              <a:rPr lang="ar-IQ" b="1" dirty="0" smtClean="0"/>
              <a:t>- ما مده الالم؟ 4 ساعات</a:t>
            </a:r>
          </a:p>
          <a:p>
            <a:pPr algn="r"/>
            <a:r>
              <a:rPr lang="ar-IQ" b="1" dirty="0" smtClean="0"/>
              <a:t>- هل ينتقل الالم من منطقه الى اخرى؟نعم</a:t>
            </a:r>
          </a:p>
          <a:p>
            <a:pPr algn="r"/>
            <a:r>
              <a:rPr lang="ar-IQ" b="1" dirty="0" smtClean="0"/>
              <a:t>عندما يستعمل الطبيب الاسئله المغلقه في بدايه الحوار سيقع بمشكله كبيره لا يتخلص منها الا بصعوبه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 smtClean="0"/>
              <a:t>زارتني مريضه في الخمسينات من العمر تشكو من الام المفاصل الركبتين</a:t>
            </a:r>
          </a:p>
          <a:p>
            <a:pPr algn="r"/>
            <a:r>
              <a:rPr lang="ar-IQ" dirty="0" smtClean="0"/>
              <a:t>فسالتها عن بدايه المرض فقالت من مده</a:t>
            </a:r>
          </a:p>
          <a:p>
            <a:pPr algn="r"/>
            <a:r>
              <a:rPr lang="ar-IQ" dirty="0" smtClean="0"/>
              <a:t>فقلت لها كم المده؟ فقالت من فتره من الزمن</a:t>
            </a:r>
          </a:p>
          <a:p>
            <a:pPr algn="r"/>
            <a:r>
              <a:rPr lang="ar-IQ" dirty="0" smtClean="0"/>
              <a:t>فقلت لها كم الفتره الزمنيه؟ فقالت من زمان</a:t>
            </a:r>
          </a:p>
          <a:p>
            <a:pPr algn="r"/>
            <a:r>
              <a:rPr lang="en-US" dirty="0" smtClean="0"/>
              <a:t>                  </a:t>
            </a:r>
            <a:r>
              <a:rPr lang="ar-IQ" dirty="0" smtClean="0"/>
              <a:t>كم من السنين؟ فقالت بعد ولاده طفلي الصغير</a:t>
            </a:r>
            <a:r>
              <a:rPr lang="en-US" dirty="0" smtClean="0"/>
              <a:t> </a:t>
            </a:r>
            <a:r>
              <a:rPr lang="ar-IQ" dirty="0" smtClean="0"/>
              <a:t> فقلت لها </a:t>
            </a:r>
            <a:r>
              <a:rPr lang="en-US" smtClean="0"/>
              <a:t>           </a:t>
            </a:r>
            <a:r>
              <a:rPr lang="ar-IQ" smtClean="0"/>
              <a:t>يعني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</a:t>
            </a:r>
            <a:r>
              <a:rPr lang="ar-IQ" sz="5400" b="1" dirty="0" smtClean="0">
                <a:solidFill>
                  <a:srgbClr val="FF0000"/>
                </a:solidFill>
              </a:rPr>
              <a:t>لاسئله المفتوحه النهايات</a:t>
            </a:r>
            <a:endParaRPr lang="ar-IQ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 smtClean="0"/>
              <a:t>تفضل انا  في خدمتك؟</a:t>
            </a:r>
          </a:p>
          <a:p>
            <a:pPr algn="r"/>
            <a:r>
              <a:rPr lang="ar-IQ" b="1" dirty="0" smtClean="0"/>
              <a:t>- اخبرني, ما الذي دهاك لزيارتي في هذا اليوم البارد</a:t>
            </a:r>
          </a:p>
          <a:p>
            <a:pPr algn="r"/>
            <a:r>
              <a:rPr lang="ar-IQ" b="1" dirty="0" smtClean="0"/>
              <a:t>- شنو الخلاك تتعنى وتجيني بهذا اليوم</a:t>
            </a:r>
          </a:p>
          <a:p>
            <a:pPr algn="r"/>
            <a:r>
              <a:rPr lang="ar-IQ" b="1" dirty="0" smtClean="0"/>
              <a:t>- عماذا ترغب ان نتكلم؟</a:t>
            </a:r>
          </a:p>
          <a:p>
            <a:pPr algn="r"/>
            <a:r>
              <a:rPr lang="ar-IQ" b="1" dirty="0" smtClean="0"/>
              <a:t>- هحجيلي ... اليوم جاي على شنو؟</a:t>
            </a:r>
          </a:p>
          <a:p>
            <a:pPr algn="r"/>
            <a:r>
              <a:rPr lang="ar-IQ" b="1" dirty="0" smtClean="0"/>
              <a:t>- ماذا استطيع ان اعمل لك؟</a:t>
            </a:r>
          </a:p>
          <a:p>
            <a:pPr algn="r"/>
            <a:r>
              <a:rPr lang="ar-IQ" b="1" dirty="0" smtClean="0"/>
              <a:t>- كيف حالك ؟شلونك؟</a:t>
            </a:r>
          </a:p>
          <a:p>
            <a:pPr algn="r"/>
            <a:r>
              <a:rPr lang="ar-IQ" b="1" dirty="0" smtClean="0"/>
              <a:t>في المراجعه الثانيه يمكن السؤال؟</a:t>
            </a:r>
          </a:p>
          <a:p>
            <a:pPr algn="r"/>
            <a:r>
              <a:rPr lang="ar-IQ" b="1" dirty="0" smtClean="0"/>
              <a:t>كيف تسير الامور؟او ما الجديد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Isosceles Triangle 4"/>
          <p:cNvSpPr/>
          <p:nvPr/>
        </p:nvSpPr>
        <p:spPr>
          <a:xfrm>
            <a:off x="1828800" y="2438400"/>
            <a:ext cx="5791200" cy="914400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الاسئله مفتوحه النهايات</a:t>
            </a:r>
            <a:endParaRPr lang="ar-IQ" sz="2400" b="1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752600" y="3581400"/>
            <a:ext cx="58674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/>
              <a:t>اسئله </a:t>
            </a:r>
            <a:r>
              <a:rPr lang="ar-IQ" sz="2800" b="1" dirty="0" smtClean="0"/>
              <a:t>مفتوحةومحدده</a:t>
            </a:r>
            <a:endParaRPr lang="ar-IQ" sz="2800" b="1" dirty="0"/>
          </a:p>
        </p:txBody>
      </p:sp>
      <p:sp>
        <p:nvSpPr>
          <p:cNvPr id="8" name="Isosceles Triangle 7"/>
          <p:cNvSpPr/>
          <p:nvPr/>
        </p:nvSpPr>
        <p:spPr>
          <a:xfrm>
            <a:off x="1752600" y="4419600"/>
            <a:ext cx="6096000" cy="1219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b="1" dirty="0" smtClean="0"/>
              <a:t>اسئله مغلقة</a:t>
            </a:r>
            <a:endParaRPr lang="ar-IQ" sz="3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المقابله الطبيه نوع خاص من انواع الحوار الاجتماعي</a:t>
            </a:r>
          </a:p>
          <a:p>
            <a:pPr algn="r" rtl="1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IQ" b="1" dirty="0" smtClean="0"/>
              <a:t>يمكن ان يسأل الطبيب نفسه , ماذا يشبه الحوار الطبي ؟</a:t>
            </a:r>
            <a:endParaRPr lang="en-US" b="1" dirty="0" smtClean="0"/>
          </a:p>
          <a:p>
            <a:pPr lvl="0" algn="r" rtl="1"/>
            <a:r>
              <a:rPr lang="ar-IQ" b="1" dirty="0" smtClean="0"/>
              <a:t>هل يشبه الحوار الاعتيادي مع صديق ؟</a:t>
            </a:r>
            <a:endParaRPr lang="en-US" b="1" dirty="0" smtClean="0"/>
          </a:p>
          <a:p>
            <a:pPr lvl="0" algn="r" rtl="1"/>
            <a:r>
              <a:rPr lang="ar-IQ" b="1" dirty="0" smtClean="0"/>
              <a:t>هل يشبه الحوار العائلي ؟</a:t>
            </a:r>
            <a:endParaRPr lang="en-US" b="1" dirty="0" smtClean="0"/>
          </a:p>
          <a:p>
            <a:pPr lvl="0" algn="r" rtl="1"/>
            <a:r>
              <a:rPr lang="ar-IQ" b="1" dirty="0" smtClean="0"/>
              <a:t>هل يشبه الحوار المهني ؟</a:t>
            </a:r>
            <a:endParaRPr lang="en-US" b="1" dirty="0" smtClean="0"/>
          </a:p>
          <a:p>
            <a:pPr lvl="0" algn="r" rtl="1"/>
            <a:r>
              <a:rPr lang="ar-IQ" b="1" dirty="0" smtClean="0"/>
              <a:t>هل يشبه الاستجواب مع الحاكم او الشرطي؟</a:t>
            </a:r>
          </a:p>
          <a:p>
            <a:pPr lvl="0" algn="r" rtl="1"/>
            <a:r>
              <a:rPr lang="ar-IQ" b="1" dirty="0" smtClean="0"/>
              <a:t>الحوار الطبي له بعض مفردات انواع الحوارات ولكن له ميزه خاص وعلاقه غير عاديه.</a:t>
            </a:r>
            <a:endParaRPr lang="en-US" b="1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IQ" sz="3600" b="1" dirty="0" smtClean="0">
                <a:solidFill>
                  <a:srgbClr val="FF0000"/>
                </a:solidFill>
              </a:rPr>
              <a:t> 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ar-IQ" sz="3600" b="1" dirty="0" smtClean="0">
                <a:solidFill>
                  <a:srgbClr val="FF0000"/>
                </a:solidFill>
              </a:rPr>
              <a:t>فن الحوار والمقابله الطبيه التي محورها المريض (</a:t>
            </a:r>
            <a:r>
              <a:rPr lang="en-US" sz="3600" b="1" dirty="0" smtClean="0">
                <a:solidFill>
                  <a:srgbClr val="FF0000"/>
                </a:solidFill>
              </a:rPr>
              <a:t>Patient – </a:t>
            </a:r>
            <a:r>
              <a:rPr lang="en-US" sz="3600" b="1" dirty="0" err="1" smtClean="0">
                <a:solidFill>
                  <a:srgbClr val="FF0000"/>
                </a:solidFill>
              </a:rPr>
              <a:t>centred</a:t>
            </a:r>
            <a:r>
              <a:rPr lang="en-US" sz="3600" b="1" dirty="0" smtClean="0">
                <a:solidFill>
                  <a:srgbClr val="FF0000"/>
                </a:solidFill>
              </a:rPr>
              <a:t> medical interviewing</a:t>
            </a:r>
            <a:r>
              <a:rPr lang="ar-IQ" sz="3600" b="1" dirty="0" smtClean="0">
                <a:solidFill>
                  <a:srgbClr val="FF0000"/>
                </a:solidFill>
              </a:rPr>
              <a:t>).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IQ" dirty="0" smtClean="0"/>
              <a:t> </a:t>
            </a:r>
            <a:endParaRPr lang="en-US" dirty="0" smtClean="0"/>
          </a:p>
          <a:p>
            <a:pPr algn="r" rtl="1"/>
            <a:r>
              <a:rPr lang="ar-IQ" b="1" dirty="0" smtClean="0"/>
              <a:t>أعد </a:t>
            </a:r>
            <a:r>
              <a:rPr lang="en-US" b="1" dirty="0" err="1" smtClean="0"/>
              <a:t>Mcwhinney</a:t>
            </a:r>
            <a:r>
              <a:rPr lang="en-US" b="1" dirty="0" smtClean="0"/>
              <a:t> </a:t>
            </a:r>
            <a:r>
              <a:rPr lang="en-US" b="1" dirty="0" err="1" smtClean="0"/>
              <a:t>etal</a:t>
            </a:r>
            <a:r>
              <a:rPr lang="en-US" b="1" dirty="0" smtClean="0"/>
              <a:t> 1989 </a:t>
            </a:r>
            <a:r>
              <a:rPr lang="ar-IQ" b="1" dirty="0" smtClean="0"/>
              <a:t> طريقه سريريه جديده واسموها الطريقه السريريه التحويليه ( </a:t>
            </a:r>
            <a:r>
              <a:rPr lang="en-US" b="1" dirty="0" smtClean="0"/>
              <a:t>Transformed clinical method</a:t>
            </a:r>
            <a:r>
              <a:rPr lang="ar-IQ" b="1" dirty="0" smtClean="0"/>
              <a:t>) يتطلب من الاطباء </a:t>
            </a:r>
            <a:r>
              <a:rPr lang="ar-IQ" b="1" dirty="0" smtClean="0">
                <a:solidFill>
                  <a:srgbClr val="FF0000"/>
                </a:solidFill>
              </a:rPr>
              <a:t>فهم معاناه مرضاهم </a:t>
            </a:r>
            <a:r>
              <a:rPr lang="ar-IQ" b="1" dirty="0" smtClean="0"/>
              <a:t>فضلا عن ادراك الامراض التي يعانون منها.</a:t>
            </a:r>
            <a:r>
              <a:rPr lang="ar-IQ" dirty="0" smtClean="0"/>
              <a:t> </a:t>
            </a:r>
            <a:r>
              <a:rPr lang="ar-IQ" b="1" dirty="0" smtClean="0"/>
              <a:t>اطلق علي المقابله التي يمارسونها :-</a:t>
            </a:r>
          </a:p>
          <a:p>
            <a:pPr algn="r" rtl="1"/>
            <a:r>
              <a:rPr lang="ar-IQ" b="1" dirty="0" smtClean="0"/>
              <a:t>" </a:t>
            </a:r>
            <a:r>
              <a:rPr lang="ar-IQ" sz="3200" b="1" dirty="0" smtClean="0">
                <a:solidFill>
                  <a:srgbClr val="002060"/>
                </a:solidFill>
              </a:rPr>
              <a:t>المقابله الطبيه التي محورها المريض " </a:t>
            </a:r>
            <a:r>
              <a:rPr lang="ar-IQ" b="1" dirty="0" smtClean="0"/>
              <a:t>من اجل تمييزها من </a:t>
            </a:r>
          </a:p>
          <a:p>
            <a:pPr algn="r" rtl="1"/>
            <a:r>
              <a:rPr lang="ar-IQ" b="1" dirty="0" smtClean="0"/>
              <a:t>"</a:t>
            </a:r>
            <a:r>
              <a:rPr lang="ar-IQ" sz="3200" b="1" dirty="0" smtClean="0">
                <a:solidFill>
                  <a:srgbClr val="7030A0"/>
                </a:solidFill>
              </a:rPr>
              <a:t>المقابله الطبيه التي محورها الطبيب"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algn="r" rtl="1"/>
            <a:endParaRPr lang="en-US" b="1" dirty="0" smtClean="0"/>
          </a:p>
          <a:p>
            <a:pPr algn="r" rtl="1"/>
            <a:endParaRPr lang="en-US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/>
          <a:lstStyle/>
          <a:p>
            <a:pPr algn="r"/>
            <a:r>
              <a:rPr lang="en-US" sz="3600" b="1" dirty="0" smtClean="0"/>
              <a:t>:-</a:t>
            </a:r>
            <a:r>
              <a:rPr lang="ar-IQ" sz="4400" b="1" dirty="0" smtClean="0">
                <a:solidFill>
                  <a:srgbClr val="FF0000"/>
                </a:solidFill>
              </a:rPr>
              <a:t>المقابله الطبيه التي محورها المريض </a:t>
            </a:r>
            <a:r>
              <a:rPr lang="en-US" sz="4400" b="1" dirty="0" smtClean="0">
                <a:solidFill>
                  <a:srgbClr val="FF0000"/>
                </a:solidFill>
              </a:rPr>
              <a:t>              </a:t>
            </a:r>
            <a:endParaRPr lang="ar-IQ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15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Patient- </a:t>
            </a:r>
            <a:r>
              <a:rPr lang="en-US" sz="2400" b="1" dirty="0" err="1" smtClean="0"/>
              <a:t>centerd</a:t>
            </a:r>
            <a:r>
              <a:rPr lang="en-US" sz="2400" b="1" dirty="0" smtClean="0"/>
              <a:t> clinical interviewing</a:t>
            </a:r>
          </a:p>
          <a:p>
            <a:pPr algn="r" rtl="1"/>
            <a:r>
              <a:rPr lang="ar-IQ" sz="2400" b="1" dirty="0" smtClean="0"/>
              <a:t>تتطلب هذه الطريقه </a:t>
            </a:r>
          </a:p>
          <a:p>
            <a:pPr algn="r" rtl="1"/>
            <a:r>
              <a:rPr lang="ar-IQ" sz="2400" b="1" dirty="0" smtClean="0"/>
              <a:t>1- ان يمارس الطبيب </a:t>
            </a:r>
            <a:r>
              <a:rPr lang="ar-IQ" sz="2400" b="1" dirty="0" smtClean="0">
                <a:solidFill>
                  <a:srgbClr val="FF0000"/>
                </a:solidFill>
              </a:rPr>
              <a:t>اقل سلطه </a:t>
            </a:r>
            <a:r>
              <a:rPr lang="ar-IQ" sz="2400" b="1" dirty="0" smtClean="0"/>
              <a:t>ضروريه للحصول على المعلومات.</a:t>
            </a:r>
            <a:endParaRPr lang="en-US" sz="2400" b="1" dirty="0" smtClean="0"/>
          </a:p>
          <a:p>
            <a:pPr algn="r" rtl="1"/>
            <a:r>
              <a:rPr lang="ar-IQ" sz="2400" b="1" dirty="0" smtClean="0"/>
              <a:t>2- التدرج في جمع المعلومات من اقل سلطه في بدايه المقابله الى اعلى سلطه في نهايتها.</a:t>
            </a:r>
            <a:endParaRPr lang="en-US" sz="2400" b="1" dirty="0" smtClean="0"/>
          </a:p>
          <a:p>
            <a:pPr algn="r" rtl="1"/>
            <a:r>
              <a:rPr lang="ar-IQ" sz="2400" b="1" dirty="0" smtClean="0"/>
              <a:t>3- ان يخلق جو مناسب لتشجيع السلوك التلقائي لدى المريض مع </a:t>
            </a:r>
            <a:r>
              <a:rPr lang="ar-IQ" sz="2400" b="1" dirty="0" smtClean="0">
                <a:solidFill>
                  <a:srgbClr val="FF0000"/>
                </a:solidFill>
              </a:rPr>
              <a:t>اقل مايمكن من المقاطعه ومع خصوصيه مناسبه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IQ" sz="2400" b="1" dirty="0" smtClean="0"/>
              <a:t>4- تشجيع المريض على </a:t>
            </a:r>
            <a:r>
              <a:rPr lang="ar-IQ" sz="2400" b="1" dirty="0" smtClean="0">
                <a:solidFill>
                  <a:srgbClr val="FF0000"/>
                </a:solidFill>
              </a:rPr>
              <a:t>مواصله الحديث </a:t>
            </a:r>
            <a:r>
              <a:rPr lang="ar-IQ" sz="2400" b="1" dirty="0" smtClean="0"/>
              <a:t>.</a:t>
            </a:r>
            <a:endParaRPr lang="en-US" sz="2400" b="1" dirty="0" smtClean="0"/>
          </a:p>
          <a:p>
            <a:pPr algn="r" rtl="1"/>
            <a:r>
              <a:rPr lang="ar-IQ" sz="2400" b="1" dirty="0" smtClean="0"/>
              <a:t>5- على الطبيب ملاحظه </a:t>
            </a:r>
            <a:r>
              <a:rPr lang="ar-IQ" sz="2400" b="1" dirty="0" smtClean="0">
                <a:solidFill>
                  <a:srgbClr val="FF0000"/>
                </a:solidFill>
              </a:rPr>
              <a:t>ايماءات المريض وانفعالاته فضلا عن كلامه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2000" b="1" dirty="0" smtClean="0"/>
              <a:t> </a:t>
            </a:r>
            <a:endParaRPr lang="ar-IQ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600" b="1" dirty="0" smtClean="0"/>
              <a:t>المقابله الطبيه</a:t>
            </a:r>
            <a:endParaRPr lang="ar-IQ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IQ" sz="4800" b="1" dirty="0" smtClean="0"/>
              <a:t>تشمل :-1- افتتاح المقابله.</a:t>
            </a:r>
            <a:endParaRPr lang="en-US" sz="4800" b="1" dirty="0" smtClean="0"/>
          </a:p>
          <a:p>
            <a:pPr algn="ctr" rtl="1">
              <a:buNone/>
            </a:pPr>
            <a:r>
              <a:rPr lang="ar-IQ" sz="4800" b="1" dirty="0" smtClean="0"/>
              <a:t>2- منتصف المقابله.</a:t>
            </a:r>
            <a:endParaRPr lang="en-US" sz="4800" b="1" dirty="0" smtClean="0"/>
          </a:p>
          <a:p>
            <a:pPr algn="ctr" rtl="1">
              <a:buNone/>
            </a:pPr>
            <a:r>
              <a:rPr lang="ar-IQ" sz="4800" b="1" dirty="0" smtClean="0"/>
              <a:t>3-اغلاق المقابله.</a:t>
            </a:r>
            <a:endParaRPr lang="en-US" sz="4800" b="1" dirty="0" smtClean="0"/>
          </a:p>
          <a:p>
            <a:pPr algn="ctr"/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Integrated medical interviewing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819400"/>
          <a:ext cx="822960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07142"/>
                <a:gridCol w="1375230"/>
                <a:gridCol w="4426856"/>
                <a:gridCol w="152037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End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Physical examination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Middle clinician- center + patient center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Beginning(patient</a:t>
                      </a:r>
                      <a:r>
                        <a:rPr lang="en-US" baseline="0" dirty="0" smtClean="0"/>
                        <a:t> center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6000" b="1" dirty="0" smtClean="0"/>
              <a:t>مهارات افتتاح المقابله</a:t>
            </a:r>
            <a:endParaRPr lang="ar-IQ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1 -التحضير</a:t>
            </a:r>
          </a:p>
          <a:p>
            <a:pPr algn="r">
              <a:buNone/>
            </a:pPr>
            <a:r>
              <a:rPr lang="ar-IQ" sz="3200" b="1" dirty="0" smtClean="0"/>
              <a:t>- ركز الانتباه و تهيأ لهذه المقابله - ضع جانبا المهام السابقه</a:t>
            </a:r>
          </a:p>
          <a:p>
            <a:pPr algn="r" rtl="1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2- البدء بارساء الالفه :- </a:t>
            </a:r>
          </a:p>
          <a:p>
            <a:pPr algn="r" rtl="1">
              <a:buNone/>
            </a:pPr>
            <a:r>
              <a:rPr lang="ar-IQ" sz="3200" b="1" dirty="0" smtClean="0"/>
              <a:t>- حي المريض و تعرف على اسمه وكنيته</a:t>
            </a:r>
            <a:endParaRPr lang="en-US" sz="3200" b="1" dirty="0" smtClean="0"/>
          </a:p>
          <a:p>
            <a:pPr algn="r" rtl="1">
              <a:buNone/>
            </a:pPr>
            <a:r>
              <a:rPr lang="ar-IQ" sz="3200" b="1" dirty="0" smtClean="0"/>
              <a:t>- قدم نفسك, بين طبيعه المقابله ,احصل على الموافقه ( سوى كان طالب او طبيب )</a:t>
            </a:r>
            <a:endParaRPr lang="en-US" sz="3200" b="1" dirty="0" smtClean="0"/>
          </a:p>
          <a:p>
            <a:pPr algn="r" rtl="1">
              <a:buNone/>
            </a:pPr>
            <a:r>
              <a:rPr lang="ar-IQ" sz="3200" b="1" dirty="0" smtClean="0"/>
              <a:t>- اظهار الاحترام والاهتمام : تاكد من راحه المريض وطريق الجلوس .....الخ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3-  التعرف على اسباب المقابله:-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 algn="r" rtl="1"/>
            <a:r>
              <a:rPr lang="ar-IQ" sz="2800" b="1" dirty="0" smtClean="0"/>
              <a:t>تعرف على مشكلات المريض التي يرغب بمناقشتها و المعاناه  بسؤال افتتاحي مثل ماالذي اضطرك للحضور ؟ او ماذا ترغب ان نناقش اليوم؟</a:t>
            </a:r>
            <a:endParaRPr lang="en-US" sz="2800" b="1" dirty="0" smtClean="0"/>
          </a:p>
          <a:p>
            <a:pPr lvl="0" algn="r" rtl="1"/>
            <a:r>
              <a:rPr lang="ar-IQ" sz="2800" b="1" dirty="0" smtClean="0"/>
              <a:t>12% من المرض تمكنوا ان يعرضو جميع مشكلاتهم في المقابله 0 ان سلوك الطبيب في بدايه المقابله تأثير حاسم على سير المقابله كامله</a:t>
            </a:r>
            <a:endParaRPr lang="en-US" sz="2800" b="1" dirty="0" smtClean="0"/>
          </a:p>
          <a:p>
            <a:pPr lvl="0" algn="r" rtl="1"/>
            <a:r>
              <a:rPr lang="ar-IQ" sz="2800" b="1" dirty="0" smtClean="0"/>
              <a:t>انصت بتيقظ لعبارات المريض الافتتاحيه من دون مقاطعه.</a:t>
            </a:r>
            <a:endParaRPr lang="en-US" sz="2800" b="1" dirty="0" smtClean="0"/>
          </a:p>
          <a:p>
            <a:pPr lvl="0" algn="r" rtl="1"/>
            <a:r>
              <a:rPr lang="ar-IQ" sz="2800" b="1" dirty="0" smtClean="0"/>
              <a:t>اكد المشكلات التي ذكرها المريض وابحث عن مشكلات اخرى</a:t>
            </a:r>
            <a:endParaRPr lang="en-US" sz="2800" b="1" dirty="0" smtClean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1477</TotalTime>
  <Words>1337</Words>
  <Application>Microsoft Office PowerPoint</Application>
  <PresentationFormat>On-screen Show (4:3)</PresentationFormat>
  <Paragraphs>160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تدفق</vt:lpstr>
      <vt:lpstr>فن الحوار و المقابله الطبيه التي محورها المريض </vt:lpstr>
      <vt:lpstr>Slide 2</vt:lpstr>
      <vt:lpstr>Slide 3</vt:lpstr>
      <vt:lpstr>    فن الحوار والمقابله الطبيه التي محورها المريض (Patient – centred medical interviewing). </vt:lpstr>
      <vt:lpstr>:-المقابله الطبيه التي محورها المريض               </vt:lpstr>
      <vt:lpstr>المقابله الطبيه</vt:lpstr>
      <vt:lpstr>Integrated medical interviewing</vt:lpstr>
      <vt:lpstr>مهارات افتتاح المقابله</vt:lpstr>
      <vt:lpstr>Slide 9</vt:lpstr>
      <vt:lpstr>المقابله الطبيه التي محورها المريض</vt:lpstr>
      <vt:lpstr>Slide 11</vt:lpstr>
      <vt:lpstr>منتصف المقابله</vt:lpstr>
      <vt:lpstr>منتصف المقابله</vt:lpstr>
      <vt:lpstr>اغلاق المقابله</vt:lpstr>
      <vt:lpstr>Slide 15</vt:lpstr>
      <vt:lpstr>Slide 16</vt:lpstr>
      <vt:lpstr>التلخيص</vt:lpstr>
      <vt:lpstr>Slide 18</vt:lpstr>
      <vt:lpstr>ما المقدار الذي يجب الاكتفاء به من الدعوات والتلخيص</vt:lpstr>
      <vt:lpstr>Slide 20</vt:lpstr>
      <vt:lpstr>الحرج اللغوي</vt:lpstr>
      <vt:lpstr>تقنيات الحوار الطبي</vt:lpstr>
      <vt:lpstr>Slide 23</vt:lpstr>
      <vt:lpstr>الاسئله المفتوحه النهايات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SAMSUNG</cp:lastModifiedBy>
  <cp:revision>250</cp:revision>
  <dcterms:created xsi:type="dcterms:W3CDTF">2015-11-22T23:36:33Z</dcterms:created>
  <dcterms:modified xsi:type="dcterms:W3CDTF">2017-11-16T04:48:52Z</dcterms:modified>
</cp:coreProperties>
</file>